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42"/>
  </p:notesMasterIdLst>
  <p:sldIdLst>
    <p:sldId id="259" r:id="rId2"/>
    <p:sldId id="302" r:id="rId3"/>
    <p:sldId id="260" r:id="rId4"/>
    <p:sldId id="261" r:id="rId5"/>
    <p:sldId id="283" r:id="rId6"/>
    <p:sldId id="275" r:id="rId7"/>
    <p:sldId id="284" r:id="rId8"/>
    <p:sldId id="262" r:id="rId9"/>
    <p:sldId id="285" r:id="rId10"/>
    <p:sldId id="276" r:id="rId11"/>
    <p:sldId id="286" r:id="rId12"/>
    <p:sldId id="288" r:id="rId13"/>
    <p:sldId id="289" r:id="rId14"/>
    <p:sldId id="290" r:id="rId15"/>
    <p:sldId id="263" r:id="rId16"/>
    <p:sldId id="264" r:id="rId17"/>
    <p:sldId id="265" r:id="rId18"/>
    <p:sldId id="291" r:id="rId19"/>
    <p:sldId id="292" r:id="rId20"/>
    <p:sldId id="293" r:id="rId21"/>
    <p:sldId id="294" r:id="rId22"/>
    <p:sldId id="277" r:id="rId23"/>
    <p:sldId id="268" r:id="rId24"/>
    <p:sldId id="295" r:id="rId25"/>
    <p:sldId id="278" r:id="rId26"/>
    <p:sldId id="269" r:id="rId27"/>
    <p:sldId id="270" r:id="rId28"/>
    <p:sldId id="271" r:id="rId29"/>
    <p:sldId id="272" r:id="rId30"/>
    <p:sldId id="296" r:id="rId31"/>
    <p:sldId id="279" r:id="rId32"/>
    <p:sldId id="273" r:id="rId33"/>
    <p:sldId id="297" r:id="rId34"/>
    <p:sldId id="298" r:id="rId35"/>
    <p:sldId id="280" r:id="rId36"/>
    <p:sldId id="281" r:id="rId37"/>
    <p:sldId id="274" r:id="rId38"/>
    <p:sldId id="300" r:id="rId39"/>
    <p:sldId id="282" r:id="rId40"/>
    <p:sldId id="301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03" autoAdjust="0"/>
  </p:normalViewPr>
  <p:slideViewPr>
    <p:cSldViewPr>
      <p:cViewPr varScale="1">
        <p:scale>
          <a:sx n="64" d="100"/>
          <a:sy n="64" d="100"/>
        </p:scale>
        <p:origin x="2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48794C-29D6-40EB-BB48-0592425A254B}" type="datetimeFigureOut">
              <a:rPr lang="en-US"/>
              <a:pPr>
                <a:defRPr/>
              </a:pPr>
              <a:t>3/6/2015</a:t>
            </a:fld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AD381F5-ACA8-4BCD-98F6-C2E34CCEC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489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D381F5-ACA8-4BCD-98F6-C2E34CCECEA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68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/>
          <p:nvPr userDrawn="1"/>
        </p:nvSpPr>
        <p:spPr>
          <a:xfrm>
            <a:off x="0" y="3124200"/>
            <a:ext cx="9144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rgbClr val="00B050"/>
                </a:solidFill>
                <a:latin typeface="Century" pitchFamily="18" charset="0"/>
              </a:rPr>
              <a:t>Microsoft </a:t>
            </a:r>
            <a:r>
              <a:rPr lang="en-US" sz="4800" dirty="0" smtClean="0">
                <a:solidFill>
                  <a:srgbClr val="00B050"/>
                </a:solidFill>
                <a:latin typeface="Century" pitchFamily="18" charset="0"/>
              </a:rPr>
              <a:t>Excel </a:t>
            </a:r>
            <a:r>
              <a:rPr lang="en-US" sz="4800" dirty="0">
                <a:solidFill>
                  <a:srgbClr val="00B050"/>
                </a:solidFill>
                <a:latin typeface="Century" pitchFamily="18" charset="0"/>
              </a:rPr>
              <a:t>2010</a:t>
            </a:r>
          </a:p>
        </p:txBody>
      </p:sp>
      <p:sp>
        <p:nvSpPr>
          <p:cNvPr id="4" name="Rectangle 10"/>
          <p:cNvSpPr/>
          <p:nvPr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228600"/>
            <a:ext cx="14478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3"/>
          <p:cNvSpPr txBox="1"/>
          <p:nvPr/>
        </p:nvSpPr>
        <p:spPr>
          <a:xfrm>
            <a:off x="4194175" y="3276600"/>
            <a:ext cx="3016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</a:rPr>
              <a:t>®</a:t>
            </a:r>
          </a:p>
        </p:txBody>
      </p:sp>
      <p:pic>
        <p:nvPicPr>
          <p:cNvPr id="7" name="Picture 7" descr="leaves.bmp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038600"/>
            <a:ext cx="9144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8"/>
          <p:cNvSpPr txBox="1"/>
          <p:nvPr userDrawn="1"/>
        </p:nvSpPr>
        <p:spPr>
          <a:xfrm>
            <a:off x="5867400" y="3200400"/>
            <a:ext cx="3016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</a:rPr>
              <a:t>®</a:t>
            </a:r>
          </a:p>
        </p:txBody>
      </p:sp>
      <p:sp>
        <p:nvSpPr>
          <p:cNvPr id="157701" name="Title Placeholder 1"/>
          <p:cNvSpPr>
            <a:spLocks noGrp="1"/>
          </p:cNvSpPr>
          <p:nvPr>
            <p:ph type="ctrTitle"/>
          </p:nvPr>
        </p:nvSpPr>
        <p:spPr>
          <a:xfrm>
            <a:off x="0" y="914400"/>
            <a:ext cx="9144000" cy="1524000"/>
          </a:xfrm>
        </p:spPr>
        <p:txBody>
          <a:bodyPr/>
          <a:lstStyle>
            <a:lvl1pPr algn="ctr"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906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34CA3-7C78-465F-A243-360913234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DE51C-2BD5-42A4-BF8C-A459DA2F62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2672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219200"/>
            <a:ext cx="42672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D67BB-4C8B-4709-A5D7-39459FB8EC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F17D-0211-4F70-BC6D-C8127CE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DA85C-A78C-4F50-B6A8-719ABFA91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21717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52400"/>
            <a:ext cx="63627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9E808-7CB6-4F4E-A274-EEED71E0D4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381000" cy="6858000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65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" y="1143000"/>
            <a:ext cx="8686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3058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00800"/>
            <a:ext cx="82296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="1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New Perspectives on Microsoft Excel 2013</a:t>
            </a:r>
            <a:endParaRPr lang="en-US"/>
          </a:p>
        </p:txBody>
      </p:sp>
      <p:sp>
        <p:nvSpPr>
          <p:cNvPr id="156683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0" y="6400800"/>
            <a:ext cx="8686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 rot="10800000">
            <a:off x="8763000" y="0"/>
            <a:ext cx="381000" cy="6858000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65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00800"/>
            <a:ext cx="5334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818725AF-DBB4-4AF7-B6B6-71050AC86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New Perspectives on Microsoft Excel </a:t>
            </a:r>
            <a:r>
              <a:rPr lang="en-US" dirty="0" smtClean="0"/>
              <a:t>2013</a:t>
            </a:r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84F768-5DA4-456E-8858-C57B97B3DA6A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2590800"/>
          </a:xfrm>
        </p:spPr>
        <p:txBody>
          <a:bodyPr/>
          <a:lstStyle/>
          <a:p>
            <a:pPr algn="ctr"/>
            <a:r>
              <a:rPr lang="en-US" dirty="0"/>
              <a:t>Tutorial 6: </a:t>
            </a:r>
            <a:br>
              <a:rPr lang="en-US" dirty="0"/>
            </a:br>
            <a:r>
              <a:rPr lang="en-US" dirty="0"/>
              <a:t>Managing Multiple Worksheets</a:t>
            </a:r>
            <a:br>
              <a:rPr lang="en-US" dirty="0"/>
            </a:br>
            <a:r>
              <a:rPr lang="en-US" dirty="0"/>
              <a:t>and Workbooks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CB12AC4-358B-4C4D-9519-76CF93F13C46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21507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smtClean="0"/>
              <a:t>Using 3-D References to Add Values Across Worksheets</a:t>
            </a:r>
          </a:p>
        </p:txBody>
      </p:sp>
      <p:sp>
        <p:nvSpPr>
          <p:cNvPr id="21508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When worksheets have identical row and column layouts, enter formulas with 3-D references to summarize the worksheets in another worksheet</a:t>
            </a:r>
          </a:p>
          <a:p>
            <a:r>
              <a:rPr lang="en-US" dirty="0" smtClean="0"/>
              <a:t>3-D reference specifies not only the range of rows and columns, but also the range of worksheet names in which the cells appear</a:t>
            </a:r>
          </a:p>
          <a:p>
            <a:r>
              <a:rPr lang="en-US" dirty="0" smtClean="0"/>
              <a:t>General syntax of a 3-D cell reference:</a:t>
            </a:r>
          </a:p>
        </p:txBody>
      </p:sp>
      <p:pic>
        <p:nvPicPr>
          <p:cNvPr id="2150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5464175"/>
            <a:ext cx="35052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D7551EA-1C0A-4A4A-8312-870A18931B9F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2253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Using 3-D References to Add Values Across Worksheets</a:t>
            </a:r>
          </a:p>
        </p:txBody>
      </p:sp>
      <p:pic>
        <p:nvPicPr>
          <p:cNvPr id="6" name="Picture 5" descr="Fig06-06.bmp"/>
          <p:cNvPicPr>
            <a:picLocks noChangeAspect="1"/>
          </p:cNvPicPr>
          <p:nvPr/>
        </p:nvPicPr>
        <p:blipFill>
          <a:blip r:embed="rId2"/>
          <a:srcRect t="11709"/>
          <a:stretch>
            <a:fillRect/>
          </a:stretch>
        </p:blipFill>
        <p:spPr>
          <a:xfrm>
            <a:off x="457200" y="2514600"/>
            <a:ext cx="795477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C56682-3495-4245-88EA-CA4EEB642BD9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355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Using 3-D References to Add Values Across Worksheets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14475"/>
            <a:ext cx="77724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31C8225-E417-490C-8FD0-32EF0192309D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2457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Using 3-D References to Add Values Across Worksheets</a:t>
            </a:r>
          </a:p>
        </p:txBody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If you change the value in one worksheet, the results of formulas that reference that cell reflect the change</a:t>
            </a: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949575"/>
            <a:ext cx="71596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9D5F342-4E8B-4076-9D08-5B258A271CD6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2560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a Worksheet Group</a:t>
            </a:r>
          </a:p>
        </p:txBody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Same page layout settings apply to all  worksheets in the group at the same time</a:t>
            </a:r>
          </a:p>
          <a:p>
            <a:r>
              <a:rPr lang="en-US" smtClean="0"/>
              <a:t>All worksheets in the group can be printed at once</a:t>
            </a:r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957513"/>
            <a:ext cx="57912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20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199" y="880916"/>
            <a:ext cx="5922331" cy="5824684"/>
          </a:xfrm>
          <a:prstGeom prst="rect">
            <a:avLst/>
          </a:prstGeom>
        </p:spPr>
      </p:pic>
      <p:sp>
        <p:nvSpPr>
          <p:cNvPr id="2662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EF5890-D778-4378-B696-06AE7DF6C39C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2662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Visual 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2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70371"/>
            <a:ext cx="5677125" cy="5606630"/>
          </a:xfrm>
          <a:prstGeom prst="rect">
            <a:avLst/>
          </a:prstGeom>
        </p:spPr>
      </p:pic>
      <p:sp>
        <p:nvSpPr>
          <p:cNvPr id="2764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44206E-952D-489C-AEAD-677613176531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27651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Links and External 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34980BC-F940-42EB-8377-B47A16CFB7D1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2867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Workbooks</a:t>
            </a:r>
          </a:p>
        </p:txBody>
      </p:sp>
      <p:sp>
        <p:nvSpPr>
          <p:cNvPr id="28676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When creating formulas in a workbook, reference data in other workbooks by creating a link between the workbooks</a:t>
            </a:r>
          </a:p>
          <a:p>
            <a:r>
              <a:rPr lang="en-US" smtClean="0"/>
              <a:t>When two files are linked, the source file contains the data, and the destination file (</a:t>
            </a:r>
            <a:r>
              <a:rPr lang="en-US" i="1" smtClean="0"/>
              <a:t>dependent </a:t>
            </a:r>
            <a:r>
              <a:rPr lang="en-US" smtClean="0"/>
              <a:t>file) receives the data</a:t>
            </a:r>
          </a:p>
          <a:p>
            <a:r>
              <a:rPr lang="en-US" smtClean="0"/>
              <a:t>When source and destination workbooks are in different folders, workbook reference must include the file’s complete location (the path)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CE3F73-50AF-4334-B4B2-B7AC95C898E5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2969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Workbooks</a:t>
            </a:r>
          </a:p>
        </p:txBody>
      </p:sp>
      <p:pic>
        <p:nvPicPr>
          <p:cNvPr id="6" name="Picture 5" descr="Fig06-11.bmp"/>
          <p:cNvPicPr>
            <a:picLocks noChangeAspect="1"/>
          </p:cNvPicPr>
          <p:nvPr/>
        </p:nvPicPr>
        <p:blipFill>
          <a:blip r:embed="rId2"/>
          <a:srcRect l="11700" t="9873"/>
          <a:stretch>
            <a:fillRect/>
          </a:stretch>
        </p:blipFill>
        <p:spPr>
          <a:xfrm>
            <a:off x="609600" y="1905000"/>
            <a:ext cx="7821672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47A56E2-AFE0-46ED-8C0B-333A4FAD966C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30723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 Workbooks When…</a:t>
            </a:r>
          </a:p>
        </p:txBody>
      </p:sp>
      <p:sp>
        <p:nvSpPr>
          <p:cNvPr id="30724" name="Rectangle 5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Separate workbooks have the same purpose and structure</a:t>
            </a:r>
          </a:p>
          <a:p>
            <a:r>
              <a:rPr lang="en-US" smtClean="0"/>
              <a:t>A large workbook is too unwieldy to use</a:t>
            </a:r>
          </a:p>
          <a:p>
            <a:r>
              <a:rPr lang="en-US" smtClean="0"/>
              <a:t>Information from different workbooks can be summarized</a:t>
            </a:r>
          </a:p>
          <a:p>
            <a:r>
              <a:rPr lang="en-US" smtClean="0"/>
              <a:t>Source workbooks received from another person or group are continually updated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0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491" y="838199"/>
            <a:ext cx="5647521" cy="5715001"/>
          </a:xfrm>
          <a:prstGeom prst="rect">
            <a:avLst/>
          </a:prstGeom>
        </p:spPr>
      </p:pic>
      <p:sp>
        <p:nvSpPr>
          <p:cNvPr id="1331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84F768-5DA4-456E-8858-C57B97B3DA6A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1331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Visual Overview</a:t>
            </a:r>
          </a:p>
        </p:txBody>
      </p:sp>
    </p:spTree>
    <p:extLst>
      <p:ext uri="{BB962C8B-B14F-4D97-AF65-F5344CB8AC3E}">
        <p14:creationId xmlns:p14="http://schemas.microsoft.com/office/powerpoint/2010/main" val="227169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B51D6E-E3D4-4F99-9D83-F58572720B4F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3174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Navigating Multiple Workbooks</a:t>
            </a:r>
          </a:p>
        </p:txBody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To change which workbook is active:</a:t>
            </a:r>
          </a:p>
          <a:p>
            <a:pPr lvl="1"/>
            <a:r>
              <a:rPr lang="en-US" sz="3200" smtClean="0"/>
              <a:t>Use Switch Windows button</a:t>
            </a:r>
          </a:p>
          <a:p>
            <a:pPr lvl="1" algn="ctr">
              <a:buFont typeface="Arial" charset="0"/>
              <a:buNone/>
            </a:pPr>
            <a:r>
              <a:rPr lang="en-US" sz="3200" smtClean="0"/>
              <a:t> - or -</a:t>
            </a:r>
          </a:p>
          <a:p>
            <a:pPr lvl="1"/>
            <a:r>
              <a:rPr lang="en-US" sz="3200" smtClean="0"/>
              <a:t>Click Excel program button on the taskbar, then click the thumbnail of the workbook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F0E032E-0DD2-4719-B9FD-F8793064C536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3277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Arranging Multiple Workbooks</a:t>
            </a:r>
          </a:p>
        </p:txBody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altLang="ko-KR" smtClean="0">
                <a:ea typeface="굴림" pitchFamily="34" charset="-127"/>
              </a:rPr>
              <a:t>Windows arranged in a tiled configuration</a:t>
            </a:r>
          </a:p>
          <a:p>
            <a:endParaRPr lang="en-US" altLang="ko-KR" smtClean="0">
              <a:ea typeface="굴림" pitchFamily="34" charset="-127"/>
            </a:endParaRPr>
          </a:p>
          <a:p>
            <a:endParaRPr lang="en-US" altLang="ko-KR" smtClean="0">
              <a:ea typeface="굴림" pitchFamily="34" charset="-127"/>
            </a:endParaRPr>
          </a:p>
          <a:p>
            <a:endParaRPr lang="en-US" altLang="ko-KR" smtClean="0">
              <a:ea typeface="굴림" pitchFamily="34" charset="-127"/>
            </a:endParaRPr>
          </a:p>
          <a:p>
            <a:endParaRPr lang="en-US" altLang="ko-KR" smtClean="0">
              <a:ea typeface="굴림" pitchFamily="34" charset="-127"/>
            </a:endParaRPr>
          </a:p>
          <a:p>
            <a:endParaRPr lang="en-US" altLang="ko-KR" smtClean="0">
              <a:ea typeface="굴림" pitchFamily="34" charset="-127"/>
            </a:endParaRPr>
          </a:p>
          <a:p>
            <a:endParaRPr lang="en-US" altLang="ko-KR" smtClean="0">
              <a:ea typeface="굴림" pitchFamily="34" charset="-127"/>
            </a:endParaRPr>
          </a:p>
          <a:p>
            <a:r>
              <a:rPr lang="en-US" altLang="ko-KR" smtClean="0">
                <a:ea typeface="굴림" pitchFamily="34" charset="-127"/>
              </a:rPr>
              <a:t>Other options: horizontal, vertical, cascade</a:t>
            </a:r>
            <a:endParaRPr lang="en-US" smtClean="0"/>
          </a:p>
        </p:txBody>
      </p:sp>
      <p:pic>
        <p:nvPicPr>
          <p:cNvPr id="3277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955800"/>
            <a:ext cx="7315200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FBB9B9-6EA0-47FB-A4FF-A5C2317F14AF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3379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Creating Formulas with External References</a:t>
            </a:r>
          </a:p>
        </p:txBody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A formula can include a reference to another workbook (external reference), which creates a set of linked workbooks</a:t>
            </a:r>
          </a:p>
        </p:txBody>
      </p:sp>
      <p:pic>
        <p:nvPicPr>
          <p:cNvPr id="7" name="Picture 6" descr="Fig06-14.bmp"/>
          <p:cNvPicPr>
            <a:picLocks noChangeAspect="1"/>
          </p:cNvPicPr>
          <p:nvPr/>
        </p:nvPicPr>
        <p:blipFill>
          <a:blip r:embed="rId2"/>
          <a:srcRect l="6190" t="9284"/>
          <a:stretch>
            <a:fillRect/>
          </a:stretch>
        </p:blipFill>
        <p:spPr>
          <a:xfrm>
            <a:off x="609600" y="3048000"/>
            <a:ext cx="7886769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01C32A-1D09-45D2-A535-A2D7D51570C2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34819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Linked Workbooks</a:t>
            </a:r>
          </a:p>
        </p:txBody>
      </p:sp>
      <p:sp>
        <p:nvSpPr>
          <p:cNvPr id="34820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smtClean="0"/>
              <a:t>When data in a source file changes, the destination file should reflect those changes</a:t>
            </a:r>
          </a:p>
          <a:p>
            <a:r>
              <a:rPr lang="en-US" sz="2800" smtClean="0"/>
              <a:t>If source and destination files are open when a change is made:</a:t>
            </a:r>
          </a:p>
          <a:p>
            <a:pPr lvl="1"/>
            <a:r>
              <a:rPr lang="en-US" smtClean="0"/>
              <a:t>Destination file is updated automatically</a:t>
            </a:r>
          </a:p>
          <a:p>
            <a:r>
              <a:rPr lang="en-US" sz="2800" smtClean="0"/>
              <a:t>If destination file is closed when source file is changed:</a:t>
            </a:r>
          </a:p>
          <a:p>
            <a:pPr lvl="1"/>
            <a:r>
              <a:rPr lang="en-US" smtClean="0"/>
              <a:t>Choose whether to update the link to display current values, or continue to display older values when you open the destination 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15D512-F2C7-415B-9F06-10A2B250FF0A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3584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Updating a Destination Workbook with Source  Workbooks Closed</a:t>
            </a:r>
          </a:p>
        </p:txBody>
      </p:sp>
      <p:pic>
        <p:nvPicPr>
          <p:cNvPr id="6" name="Picture 5" descr="Fig06-17.bmp"/>
          <p:cNvPicPr>
            <a:picLocks noChangeAspect="1"/>
          </p:cNvPicPr>
          <p:nvPr/>
        </p:nvPicPr>
        <p:blipFill>
          <a:blip r:embed="rId2"/>
          <a:srcRect l="5095" t="9027"/>
          <a:stretch>
            <a:fillRect/>
          </a:stretch>
        </p:blipFill>
        <p:spPr>
          <a:xfrm>
            <a:off x="838200" y="2057400"/>
            <a:ext cx="7620469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5BF4D2C-F39D-407D-A66D-43666F1F1C9E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3686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Managing Links</a:t>
            </a:r>
          </a:p>
        </p:txBody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Use Edit Links dialog box to manage links</a:t>
            </a:r>
          </a:p>
        </p:txBody>
      </p:sp>
      <p:pic>
        <p:nvPicPr>
          <p:cNvPr id="7" name="Picture 6" descr="Fig06-18.bmp"/>
          <p:cNvPicPr>
            <a:picLocks noChangeAspect="1"/>
          </p:cNvPicPr>
          <p:nvPr/>
        </p:nvPicPr>
        <p:blipFill>
          <a:blip r:embed="rId2"/>
          <a:srcRect l="13857" t="10568"/>
          <a:stretch>
            <a:fillRect/>
          </a:stretch>
        </p:blipFill>
        <p:spPr>
          <a:xfrm>
            <a:off x="1219200" y="2362200"/>
            <a:ext cx="6911182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D072A5A-3624-4263-9EEB-59ADDD55EC85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37891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an Excel Workspace</a:t>
            </a:r>
          </a:p>
        </p:txBody>
      </p:sp>
      <p:sp>
        <p:nvSpPr>
          <p:cNvPr id="37892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Saves information about all currently opened workbooks (e.g., locations, window sizes)</a:t>
            </a:r>
          </a:p>
          <a:p>
            <a:r>
              <a:rPr lang="en-US" smtClean="0"/>
              <a:t>Has the file extension .xlw</a:t>
            </a:r>
          </a:p>
          <a:p>
            <a:r>
              <a:rPr lang="en-US" smtClean="0"/>
              <a:t>Does not contain workbooks themselves—only information about them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36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56470"/>
            <a:ext cx="5289421" cy="6272930"/>
          </a:xfrm>
          <a:prstGeom prst="rect">
            <a:avLst/>
          </a:prstGeom>
        </p:spPr>
      </p:pic>
      <p:sp>
        <p:nvSpPr>
          <p:cNvPr id="3891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3C01B5-D4C6-4E44-84EC-F424A60A6679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3891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Visual 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37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830656"/>
            <a:ext cx="5464364" cy="5646344"/>
          </a:xfrm>
          <a:prstGeom prst="rect">
            <a:avLst/>
          </a:prstGeom>
        </p:spPr>
      </p:pic>
      <p:sp>
        <p:nvSpPr>
          <p:cNvPr id="3993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78963FD-C7E0-4F18-903B-9CFF9BC0D877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39939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Templates and Hyperlinks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32906C-8A14-44DB-BD4A-3FEF9FB63096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40963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Hyperlink</a:t>
            </a:r>
            <a:endParaRPr lang="en-US" smtClean="0">
              <a:solidFill>
                <a:schemeClr val="accent2"/>
              </a:solidFill>
            </a:endParaRPr>
          </a:p>
        </p:txBody>
      </p:sp>
      <p:sp>
        <p:nvSpPr>
          <p:cNvPr id="40964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A link in a file to information within that file or another file</a:t>
            </a:r>
          </a:p>
          <a:p>
            <a:r>
              <a:rPr lang="en-US" smtClean="0"/>
              <a:t>Can be used to:</a:t>
            </a:r>
          </a:p>
          <a:p>
            <a:pPr lvl="1"/>
            <a:r>
              <a:rPr lang="en-US" sz="3200" smtClean="0"/>
              <a:t>Quickly jump to a specific cell or range within the active worksheet, another worksheet, or another workbook</a:t>
            </a:r>
          </a:p>
          <a:p>
            <a:pPr lvl="1"/>
            <a:r>
              <a:rPr lang="en-US" sz="3200" smtClean="0"/>
              <a:t>Jump to other files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06-pg30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1" y="538165"/>
            <a:ext cx="5817030" cy="6015035"/>
          </a:xfrm>
          <a:prstGeom prst="rect">
            <a:avLst/>
          </a:prstGeom>
        </p:spPr>
      </p:pic>
      <p:sp>
        <p:nvSpPr>
          <p:cNvPr id="1433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C8386B4-DC49-47FF-98AB-B82749F88262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4339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Worksheet Groups and 3-D 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C37196-62B3-4827-B8B2-8C2148C233DA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198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Inserting a Hyperlink</a:t>
            </a:r>
          </a:p>
        </p:txBody>
      </p:sp>
      <p:sp>
        <p:nvSpPr>
          <p:cNvPr id="41988" name="Rectangle 5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Use the Hyperlink button</a:t>
            </a:r>
          </a:p>
        </p:txBody>
      </p:sp>
      <p:pic>
        <p:nvPicPr>
          <p:cNvPr id="7" name="Picture 6" descr="Fig06-20.bmp"/>
          <p:cNvPicPr>
            <a:picLocks noChangeAspect="1"/>
          </p:cNvPicPr>
          <p:nvPr/>
        </p:nvPicPr>
        <p:blipFill>
          <a:blip r:embed="rId2"/>
          <a:srcRect l="11666" t="10568" r="6190"/>
          <a:stretch>
            <a:fillRect/>
          </a:stretch>
        </p:blipFill>
        <p:spPr>
          <a:xfrm>
            <a:off x="990600" y="2286000"/>
            <a:ext cx="6977972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CB2A9F-7F4F-4C30-8BEB-EED3AA12ACA6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430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Editing a Hyperlink</a:t>
            </a:r>
          </a:p>
        </p:txBody>
      </p:sp>
      <p:sp>
        <p:nvSpPr>
          <p:cNvPr id="43012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Change its target file or Web page</a:t>
            </a:r>
          </a:p>
          <a:p>
            <a:pPr>
              <a:buFont typeface="Arial" charset="0"/>
              <a:buNone/>
            </a:pPr>
            <a:r>
              <a:rPr lang="en-US" smtClean="0"/>
              <a:t>				- or - </a:t>
            </a:r>
          </a:p>
          <a:p>
            <a:r>
              <a:rPr lang="en-US" smtClean="0"/>
              <a:t>Modify the text that is displayed</a:t>
            </a:r>
          </a:p>
          <a:p>
            <a:pPr>
              <a:buFont typeface="Arial" charset="0"/>
              <a:buNone/>
            </a:pPr>
            <a:r>
              <a:rPr lang="en-US" smtClean="0"/>
              <a:t>				- or - </a:t>
            </a:r>
          </a:p>
          <a:p>
            <a:r>
              <a:rPr lang="en-US" smtClean="0"/>
              <a:t>Change the ScreenTip for the hyperlink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C5D55E-11F3-4A5F-B30D-3BEA1F752D1E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4403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Templates</a:t>
            </a:r>
          </a:p>
        </p:txBody>
      </p:sp>
      <p:sp>
        <p:nvSpPr>
          <p:cNvPr id="44036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A template workbook</a:t>
            </a:r>
          </a:p>
          <a:p>
            <a:pPr lvl="1"/>
            <a:r>
              <a:rPr lang="en-US" sz="3200" smtClean="0"/>
              <a:t>Includes all text (row and column labels), formatting, and formulas, but no data</a:t>
            </a:r>
          </a:p>
          <a:p>
            <a:pPr lvl="1"/>
            <a:r>
              <a:rPr lang="en-US" sz="3200" smtClean="0"/>
              <a:t>Is a model from which you create new workbooks</a:t>
            </a:r>
          </a:p>
          <a:p>
            <a:r>
              <a:rPr lang="en-US" smtClean="0"/>
              <a:t>Any changes or additions made to the new workbook do not affect the template 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7ACC6-BEDC-4063-B698-C7629A0D811F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4505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Creating a Workbook Based on an Existing Template</a:t>
            </a:r>
          </a:p>
        </p:txBody>
      </p:sp>
      <p:sp>
        <p:nvSpPr>
          <p:cNvPr id="45060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Templates provide commonly used worksheet formats</a:t>
            </a: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2635250"/>
            <a:ext cx="7464425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2137B57-D44C-44C2-B11B-49FA8595C96A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4608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Creating a Workbook Based on an Existing Template</a:t>
            </a:r>
          </a:p>
        </p:txBody>
      </p:sp>
      <p:pic>
        <p:nvPicPr>
          <p:cNvPr id="6" name="Picture 5" descr="Fig06-23.bmp"/>
          <p:cNvPicPr>
            <a:picLocks noChangeAspect="1"/>
          </p:cNvPicPr>
          <p:nvPr/>
        </p:nvPicPr>
        <p:blipFill>
          <a:blip r:embed="rId2"/>
          <a:srcRect l="5095" t="7218"/>
          <a:stretch>
            <a:fillRect/>
          </a:stretch>
        </p:blipFill>
        <p:spPr>
          <a:xfrm>
            <a:off x="685799" y="1905000"/>
            <a:ext cx="7851831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3851A4-1781-45DA-BCFB-B91B2673FD20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4710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Creating a Custom Workbook Template</a:t>
            </a:r>
          </a:p>
        </p:txBody>
      </p:sp>
      <p:sp>
        <p:nvSpPr>
          <p:cNvPr id="47108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Build the workbook with all necessary labels, formatting, and data; then save the workbook as a template</a:t>
            </a:r>
          </a:p>
        </p:txBody>
      </p:sp>
      <p:pic>
        <p:nvPicPr>
          <p:cNvPr id="4710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2936875"/>
            <a:ext cx="747077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2534E9-F4CF-4206-8025-E0C39DB6F394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4813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Creating a New Workbook from a Template</a:t>
            </a:r>
          </a:p>
        </p:txBody>
      </p:sp>
      <p:pic>
        <p:nvPicPr>
          <p:cNvPr id="6" name="Picture 5" descr="Fig06-25.bmp"/>
          <p:cNvPicPr>
            <a:picLocks noChangeAspect="1"/>
          </p:cNvPicPr>
          <p:nvPr/>
        </p:nvPicPr>
        <p:blipFill>
          <a:blip r:embed="rId2"/>
          <a:srcRect t="8344"/>
          <a:stretch>
            <a:fillRect/>
          </a:stretch>
        </p:blipFill>
        <p:spPr>
          <a:xfrm>
            <a:off x="457200" y="1981200"/>
            <a:ext cx="8102563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6A0F426-D679-4624-B3B9-9ACFFAB6FE2E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4915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Using the Excel Web App and SkyDrive</a:t>
            </a:r>
          </a:p>
        </p:txBody>
      </p:sp>
      <p:sp>
        <p:nvSpPr>
          <p:cNvPr id="49156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b="1" smtClean="0"/>
              <a:t>Office Web Apps</a:t>
            </a:r>
          </a:p>
          <a:p>
            <a:pPr lvl="1"/>
            <a:r>
              <a:rPr lang="en-US" smtClean="0"/>
              <a:t>Web-based versions of Microsoft Excel, Word, PowerPoint, and OneNote</a:t>
            </a:r>
          </a:p>
          <a:p>
            <a:pPr lvl="1"/>
            <a:r>
              <a:rPr lang="en-US" smtClean="0"/>
              <a:t>Allow you to create, view, and edit Office files directly from a Web browser, and share files and collaborate with other users online</a:t>
            </a:r>
          </a:p>
          <a:p>
            <a:pPr lvl="1"/>
            <a:r>
              <a:rPr lang="en-US" smtClean="0"/>
              <a:t> Are part of </a:t>
            </a:r>
            <a:r>
              <a:rPr lang="en-US" b="1" smtClean="0"/>
              <a:t>Windows Live</a:t>
            </a:r>
            <a:r>
              <a:rPr lang="en-US" smtClean="0"/>
              <a:t>, a collection of services and Web applications</a:t>
            </a:r>
          </a:p>
          <a:p>
            <a:r>
              <a:rPr lang="en-US" sz="2800" smtClean="0"/>
              <a:t>To save files to SkyDrive or use Office Web Apps, you need a Windows Live 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87D50B3-6206-46C9-8098-C067C4818012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5017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Saving a Workbook to SkyDrive</a:t>
            </a:r>
          </a:p>
        </p:txBody>
      </p:sp>
      <p:pic>
        <p:nvPicPr>
          <p:cNvPr id="7" name="Picture 6" descr="Fig06-28.bmp"/>
          <p:cNvPicPr>
            <a:picLocks noChangeAspect="1"/>
          </p:cNvPicPr>
          <p:nvPr/>
        </p:nvPicPr>
        <p:blipFill>
          <a:blip r:embed="rId2"/>
          <a:srcRect l="23000" t="10243"/>
          <a:stretch>
            <a:fillRect/>
          </a:stretch>
        </p:blipFill>
        <p:spPr>
          <a:xfrm>
            <a:off x="1600200" y="3810000"/>
            <a:ext cx="6317477" cy="2362200"/>
          </a:xfrm>
          <a:prstGeom prst="rect">
            <a:avLst/>
          </a:prstGeom>
        </p:spPr>
      </p:pic>
      <p:pic>
        <p:nvPicPr>
          <p:cNvPr id="8" name="Picture 7" descr="Fig06-27.bmp"/>
          <p:cNvPicPr>
            <a:picLocks noChangeAspect="1"/>
          </p:cNvPicPr>
          <p:nvPr/>
        </p:nvPicPr>
        <p:blipFill>
          <a:blip r:embed="rId3"/>
          <a:srcRect l="6571" t="10773"/>
          <a:stretch>
            <a:fillRect/>
          </a:stretch>
        </p:blipFill>
        <p:spPr>
          <a:xfrm>
            <a:off x="457200" y="1295400"/>
            <a:ext cx="7848131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17C0D0-4A86-42E6-81FE-E4B4DD169144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5120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Editing a Workbook with the Excel Web App</a:t>
            </a:r>
          </a:p>
        </p:txBody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Limited number of commands available</a:t>
            </a:r>
          </a:p>
        </p:txBody>
      </p:sp>
      <p:pic>
        <p:nvPicPr>
          <p:cNvPr id="8" name="Picture 7" descr="Fig06-29.bmp"/>
          <p:cNvPicPr>
            <a:picLocks noChangeAspect="1"/>
          </p:cNvPicPr>
          <p:nvPr/>
        </p:nvPicPr>
        <p:blipFill>
          <a:blip r:embed="rId2"/>
          <a:srcRect l="6190" t="12544"/>
          <a:stretch>
            <a:fillRect/>
          </a:stretch>
        </p:blipFill>
        <p:spPr>
          <a:xfrm>
            <a:off x="457200" y="2514600"/>
            <a:ext cx="8131719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9DD9732-EF9C-48DA-A276-39CAAE274024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15363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Grouping Worksheets</a:t>
            </a:r>
          </a:p>
        </p:txBody>
      </p:sp>
      <p:sp>
        <p:nvSpPr>
          <p:cNvPr id="15364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Using multiple worksheets makes it easier to group and summarize data</a:t>
            </a:r>
          </a:p>
          <a:p>
            <a:r>
              <a:rPr lang="en-US" smtClean="0"/>
              <a:t>Worksheet groups save time and improve consistency among worksheets</a:t>
            </a:r>
          </a:p>
          <a:p>
            <a:pPr lvl="1"/>
            <a:r>
              <a:rPr lang="en-US" sz="3200" smtClean="0"/>
              <a:t>An action performed once affects multiple worksheets</a:t>
            </a:r>
          </a:p>
          <a:p>
            <a:r>
              <a:rPr lang="en-US" smtClean="0"/>
              <a:t>A worksheet group can contain adjacent or nonadjacent worksheets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2D033D-9543-4FE9-B7CA-D3339E5A7F30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5222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Editing a Workbook with the Excel Web App</a:t>
            </a:r>
          </a:p>
        </p:txBody>
      </p:sp>
      <p:pic>
        <p:nvPicPr>
          <p:cNvPr id="6" name="Picture 5" descr="Fig06-30.bmp"/>
          <p:cNvPicPr>
            <a:picLocks noChangeAspect="1"/>
          </p:cNvPicPr>
          <p:nvPr/>
        </p:nvPicPr>
        <p:blipFill>
          <a:blip r:embed="rId2"/>
          <a:srcRect t="8436"/>
          <a:stretch>
            <a:fillRect/>
          </a:stretch>
        </p:blipFill>
        <p:spPr>
          <a:xfrm>
            <a:off x="457200" y="2057400"/>
            <a:ext cx="8218378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6B3EDB3-4CFD-4363-AFED-7D036C98294D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1638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Grouping Worksheets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43050"/>
            <a:ext cx="73120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07C4343-D4DE-4D2C-8063-1C82903B409C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17411" name="Rectang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smtClean="0"/>
              <a:t>Entering Formulas in a Worksheet Group</a:t>
            </a:r>
          </a:p>
        </p:txBody>
      </p:sp>
      <p:sp>
        <p:nvSpPr>
          <p:cNvPr id="17412" name="Rectangle 10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mtClean="0"/>
              <a:t>Grouped worksheets must have exact same organization and layout (rows and columns)</a:t>
            </a:r>
          </a:p>
          <a:p>
            <a:r>
              <a:rPr lang="en-US" smtClean="0"/>
              <a:t>The formula is entered in the same cells in all worksheets in the group</a:t>
            </a:r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327400"/>
            <a:ext cx="54102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223BF0-9E30-44D5-8F17-69DADF1A9A7F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1843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Grouping Worksheets</a:t>
            </a:r>
            <a:endParaRPr lang="en-US" altLang="ko-KR" smtClean="0">
              <a:ea typeface="굴림" pitchFamily="34" charset="-127"/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Any formatting changes made to the active sheet</a:t>
            </a:r>
            <a:r>
              <a:rPr lang="en-US" altLang="ko-KR" smtClean="0">
                <a:ea typeface="굴림" pitchFamily="34" charset="-127"/>
              </a:rPr>
              <a:t> </a:t>
            </a:r>
            <a:r>
              <a:rPr lang="en-US" smtClean="0"/>
              <a:t>are applied to all sheets in the group</a:t>
            </a:r>
            <a:endParaRPr lang="en-US" altLang="ko-KR" smtClean="0">
              <a:ea typeface="굴림" pitchFamily="34" charset="-127"/>
            </a:endParaRPr>
          </a:p>
          <a:p>
            <a:r>
              <a:rPr lang="en-US" smtClean="0"/>
              <a:t>When worksheets are ungrouped, each one functions independently again</a:t>
            </a:r>
          </a:p>
          <a:p>
            <a:pPr lvl="1"/>
            <a:r>
              <a:rPr lang="en-US" sz="3200" smtClean="0"/>
              <a:t>If you forget to ungroup worksheets, any changes you make in one will be applied to all worksheets in the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34286F-C228-499D-AE19-C1162E245825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19459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Working with Multiple Worksheets</a:t>
            </a:r>
            <a:endParaRPr lang="en-US" sz="4000" smtClean="0">
              <a:solidFill>
                <a:schemeClr val="accent2"/>
              </a:solidFill>
            </a:endParaRPr>
          </a:p>
        </p:txBody>
      </p:sp>
      <p:sp>
        <p:nvSpPr>
          <p:cNvPr id="19460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Copying worksheets</a:t>
            </a:r>
          </a:p>
          <a:p>
            <a:pPr lvl="1"/>
            <a:r>
              <a:rPr lang="en-US" sz="3200" smtClean="0"/>
              <a:t>Use an existing worksheet as a starting point for creating another one</a:t>
            </a:r>
          </a:p>
          <a:p>
            <a:pPr lvl="1"/>
            <a:r>
              <a:rPr lang="en-US" sz="3200" smtClean="0"/>
              <a:t>Duplicates all values, formulas, and formats into new worksheet, leaving original worksheet intact</a:t>
            </a:r>
          </a:p>
          <a:p>
            <a:pPr lvl="1"/>
            <a:r>
              <a:rPr lang="en-US" sz="3200" smtClean="0"/>
              <a:t>Edit, reformat, and enter new content as needed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New Perspectives on Microsoft Excel 2013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3E11925-E9EF-4F22-A10C-A35623283499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048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Working with Multiple Worksheets</a:t>
            </a:r>
          </a:p>
        </p:txBody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mtClean="0"/>
              <a:t>Referencing cells and ranges in other worksheets</a:t>
            </a:r>
          </a:p>
          <a:p>
            <a:pPr lvl="1"/>
            <a:r>
              <a:rPr lang="en-US" sz="3200" smtClean="0"/>
              <a:t>Using multiple worksheets to organize related data allows you to reference a cell or range in another worksheet in the same workbook</a:t>
            </a:r>
          </a:p>
        </p:txBody>
      </p:sp>
      <p:pic>
        <p:nvPicPr>
          <p:cNvPr id="7" name="Picture 6" descr="Fig06-05.bmp"/>
          <p:cNvPicPr>
            <a:picLocks noChangeAspect="1"/>
          </p:cNvPicPr>
          <p:nvPr/>
        </p:nvPicPr>
        <p:blipFill>
          <a:blip r:embed="rId2"/>
          <a:srcRect t="14422"/>
          <a:stretch>
            <a:fillRect/>
          </a:stretch>
        </p:blipFill>
        <p:spPr>
          <a:xfrm>
            <a:off x="304800" y="4267200"/>
            <a:ext cx="8315717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1206</Words>
  <Application>Microsoft Office PowerPoint</Application>
  <PresentationFormat>On-screen Show (4:3)</PresentationFormat>
  <Paragraphs>193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굴림</vt:lpstr>
      <vt:lpstr>Arial</vt:lpstr>
      <vt:lpstr>Calibri</vt:lpstr>
      <vt:lpstr>Century</vt:lpstr>
      <vt:lpstr>Times New Roman</vt:lpstr>
      <vt:lpstr>2_Office Theme</vt:lpstr>
      <vt:lpstr>Tutorial 6:  Managing Multiple Worksheets and Workbooks</vt:lpstr>
      <vt:lpstr>Visual Overview</vt:lpstr>
      <vt:lpstr>Worksheet Groups and 3-D References</vt:lpstr>
      <vt:lpstr>Grouping Worksheets</vt:lpstr>
      <vt:lpstr>Grouping Worksheets</vt:lpstr>
      <vt:lpstr>Entering Formulas in a Worksheet Group</vt:lpstr>
      <vt:lpstr>Grouping Worksheets</vt:lpstr>
      <vt:lpstr>Working with Multiple Worksheets</vt:lpstr>
      <vt:lpstr>Working with Multiple Worksheets</vt:lpstr>
      <vt:lpstr>Using 3-D References to Add Values Across Worksheets</vt:lpstr>
      <vt:lpstr>Using 3-D References to Add Values Across Worksheets</vt:lpstr>
      <vt:lpstr>Using 3-D References to Add Values Across Worksheets</vt:lpstr>
      <vt:lpstr>Using 3-D References to Add Values Across Worksheets</vt:lpstr>
      <vt:lpstr>Printing a Worksheet Group</vt:lpstr>
      <vt:lpstr>Visual Overview</vt:lpstr>
      <vt:lpstr>Links and External References</vt:lpstr>
      <vt:lpstr>Linking Workbooks</vt:lpstr>
      <vt:lpstr>Linking Workbooks</vt:lpstr>
      <vt:lpstr>Link Workbooks When…</vt:lpstr>
      <vt:lpstr>Navigating Multiple Workbooks</vt:lpstr>
      <vt:lpstr>Arranging Multiple Workbooks</vt:lpstr>
      <vt:lpstr>Creating Formulas with External References</vt:lpstr>
      <vt:lpstr>Updating Linked Workbooks</vt:lpstr>
      <vt:lpstr>Updating a Destination Workbook with Source  Workbooks Closed</vt:lpstr>
      <vt:lpstr>Managing Links</vt:lpstr>
      <vt:lpstr>Creating an Excel Workspace</vt:lpstr>
      <vt:lpstr>Visual Overview</vt:lpstr>
      <vt:lpstr>Templates and Hyperlinks</vt:lpstr>
      <vt:lpstr>Creating a Hyperlink</vt:lpstr>
      <vt:lpstr>Inserting a Hyperlink</vt:lpstr>
      <vt:lpstr>Editing a Hyperlink</vt:lpstr>
      <vt:lpstr>Creating Templates</vt:lpstr>
      <vt:lpstr>Creating a Workbook Based on an Existing Template</vt:lpstr>
      <vt:lpstr>Creating a Workbook Based on an Existing Template</vt:lpstr>
      <vt:lpstr>Creating a Custom Workbook Template</vt:lpstr>
      <vt:lpstr>Creating a New Workbook from a Template</vt:lpstr>
      <vt:lpstr>Using the Excel Web App and SkyDrive</vt:lpstr>
      <vt:lpstr>Saving a Workbook to SkyDrive</vt:lpstr>
      <vt:lpstr>Editing a Workbook with the Excel Web App</vt:lpstr>
      <vt:lpstr>Editing a Workbook with the Excel Web App</vt:lpstr>
    </vt:vector>
  </TitlesOfParts>
  <Company>Learning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Tutorial 6: Managing Multiple Worksheets and Workbooks</dc:title>
  <dc:creator>Julia Leroux-Lindsey</dc:creator>
  <cp:lastModifiedBy>Bilal</cp:lastModifiedBy>
  <cp:revision>37</cp:revision>
  <dcterms:created xsi:type="dcterms:W3CDTF">2010-05-17T20:41:32Z</dcterms:created>
  <dcterms:modified xsi:type="dcterms:W3CDTF">2015-03-06T12:50:21Z</dcterms:modified>
</cp:coreProperties>
</file>